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7" r:id="rId4"/>
    <p:sldId id="322" r:id="rId5"/>
    <p:sldId id="260" r:id="rId6"/>
    <p:sldId id="268" r:id="rId7"/>
    <p:sldId id="336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2" r:id="rId17"/>
    <p:sldId id="331" r:id="rId18"/>
    <p:sldId id="334" r:id="rId19"/>
    <p:sldId id="33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7"/>
    <p:restoredTop sz="92872"/>
  </p:normalViewPr>
  <p:slideViewPr>
    <p:cSldViewPr snapToGrid="0" snapToObjects="1">
      <p:cViewPr varScale="1">
        <p:scale>
          <a:sx n="90" d="100"/>
          <a:sy n="90" d="100"/>
        </p:scale>
        <p:origin x="208" y="1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D18BC-5B33-524B-B875-5752E875DC8B}" type="datetimeFigureOut">
              <a:rPr lang="en-US" smtClean="0"/>
              <a:t>7/26/18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685F8-E354-CC47-9026-2EDA0B072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5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some examples of how glucose is stored, or</a:t>
            </a:r>
            <a:r>
              <a:rPr lang="en-US" baseline="0" dirty="0"/>
              <a:t> how it is utilized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39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Corpus uteri -&gt; Cervical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CB747-89AF-FF4D-B2E0-BE83305EFB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6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it still could be the reductions of glucose/fuel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685F8-E354-CC47-9026-2EDA0B0726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8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8FFE-AB36-AC48-887E-5661FF3D5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93B56E-8966-1A48-8B48-84878AA49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AD5B9-609C-2241-ACB1-B15499CDF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2773B-2177-2745-AFA5-BB58F7F9D7D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7D948-11DF-AD49-AB8E-E0BA99FA7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F8466-B6D3-084C-9DE2-BD4041FE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FA1AB-441B-A248-92E8-71DE6111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27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8AE82-0405-2846-BF58-B06A596F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62BF20-D4EC-D346-B9AC-5F8BCD61A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11282-8A70-B845-8955-14CA28426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2773B-2177-2745-AFA5-BB58F7F9D7D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AE2D-CFBE-3745-9EA1-C594C8297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4E800-3089-D34D-800B-B57A740A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FA1AB-441B-A248-92E8-71DE6111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9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9F37C2-21EA-CE41-97C8-A1786DCA63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D783E-CF53-E946-8396-8E4B89412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A7555-94C7-CF4E-AE44-45002E2BF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2773B-2177-2745-AFA5-BB58F7F9D7D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BAE0C-0666-1549-B81B-A60A3B1DE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6657C-DB26-0548-B3C6-F803AF77E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FA1AB-441B-A248-92E8-71DE6111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57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AA2F-0EF1-F443-AC54-9011C83C5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225E7-D5CE-6944-B6F7-FB1F80E3C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EF0B2-1777-684C-BA7C-A919EC691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2773B-2177-2745-AFA5-BB58F7F9D7D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D0C05-5773-D142-953F-919A8BE86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93220-CD5E-1044-97AD-8724C7318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FA1AB-441B-A248-92E8-71DE6111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72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6A627-B181-C944-8A9A-C2669362C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71C4B-5393-7A4A-A845-B22CED707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5BA73-C043-7D4E-B03B-7DE51B84B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2773B-2177-2745-AFA5-BB58F7F9D7D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6BEEF-D1B0-414D-8459-8BF15473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34823-74C9-0048-9219-16A053ED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FA1AB-441B-A248-92E8-71DE6111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00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F1861-C8BC-3F49-91AC-007E63D5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F0D8-A673-EA4D-983D-78D0E8E6F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615C0-EDB5-B242-B698-D55F3A309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688EC-E81D-D94D-BE9B-4C48DF6D5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2773B-2177-2745-AFA5-BB58F7F9D7D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D700B-21D2-F945-8A91-2470F76B0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793E1-26E2-6848-A11E-C1D30EC5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FA1AB-441B-A248-92E8-71DE6111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87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FA82C-25DE-E14F-B554-A37581BE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E5E4F-B796-CB48-88E1-93DA23B9A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4AEBC-0783-3547-AC98-8A7917C06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040E72-1885-F340-84BE-86D4E47627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6C271B-8533-3140-8949-12FFD8A1E1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DF22B1-A914-8B47-A99E-5FD071D4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2773B-2177-2745-AFA5-BB58F7F9D7D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9114EE-4A14-1644-AE22-97B2335CF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81A85-E23A-A445-A2A4-60D886BD9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FA1AB-441B-A248-92E8-71DE6111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2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240F-65F5-7749-B326-EB9CC090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9A9236-4FAD-B742-A7F8-45C8F8154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2773B-2177-2745-AFA5-BB58F7F9D7D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59599-55F0-1741-8CB3-8224CA3F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EA461-E520-8247-8711-E73EA450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FA1AB-441B-A248-92E8-71DE6111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4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C3124-B1C8-5E49-846B-00FA40BC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2773B-2177-2745-AFA5-BB58F7F9D7D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56A2EF-BAEB-5E4F-8E5B-C4ADC5853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4C2BC-166D-BC43-B3FC-5259915F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FA1AB-441B-A248-92E8-71DE6111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17A4D-8C26-7844-B1F3-5917F3434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A0D5C-7488-CA45-A1BE-D9FC49071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A5B9A-7BCE-C447-87D2-4811C5741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AF9F7-D5E7-0C44-9D9F-1502C6AF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2773B-2177-2745-AFA5-BB58F7F9D7D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BB55A-76C5-114B-B7E8-F6D933916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AC70B-D859-4B41-94F7-0AB3C1F46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FA1AB-441B-A248-92E8-71DE6111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79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F3A19-7FFC-F643-9FF7-3E59CD64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8EC6F4-5377-224E-8AF8-A5B9D4A75F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A9B38-7E2E-1540-A740-EFEAD7232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15D13-D858-844F-AA73-6C6846E8E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2773B-2177-2745-AFA5-BB58F7F9D7D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436D8-D3FE-3149-9F76-199E08D8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89902-2895-DC4F-8074-E54C5274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FA1AB-441B-A248-92E8-71DE6111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3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A3670B-FEFD-4145-9BAA-10279DD7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BD051-5D9B-4B47-A225-F743087D5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B2213-4448-0F45-9557-18DD6C735B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2773B-2177-2745-AFA5-BB58F7F9D7D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A1BAD-C332-C74B-9E7E-397981D6E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FEF6A-407F-AF42-B960-8BEB2D5AD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FA1AB-441B-A248-92E8-71DE61111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0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B596-1AC9-3048-95CC-4369DD101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420" y="1122363"/>
            <a:ext cx="1201358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Suppression of insulin feedback enhances the efficacy of PI3K inhibitors.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4E71F-D0CC-A245-8AFC-134D750B34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7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34C08F-10C2-5A4C-82A5-F119499EB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Transient Hyperglycemia and Hyperinsulinemia in Response to PI3K Inhibitors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DB4A2-B048-9F47-90C6-BE3250A6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" y="1889760"/>
            <a:ext cx="6121400" cy="360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BF2F8B-6220-1A42-AE4F-E6369156C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0" y="1764030"/>
            <a:ext cx="6108700" cy="359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78C6B8-2D91-5943-88AB-BA75BF7B366D}"/>
              </a:ext>
            </a:extLst>
          </p:cNvPr>
          <p:cNvSpPr txBox="1"/>
          <p:nvPr/>
        </p:nvSpPr>
        <p:spPr>
          <a:xfrm>
            <a:off x="1296988" y="6323251"/>
            <a:ext cx="145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PI3K Inhibitor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C55E8C-7E99-5546-9762-4EFEDC538837}"/>
              </a:ext>
            </a:extLst>
          </p:cNvPr>
          <p:cNvCxnSpPr/>
          <p:nvPr/>
        </p:nvCxnSpPr>
        <p:spPr>
          <a:xfrm flipV="1">
            <a:off x="1449388" y="5300028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4DCBFB-91CC-8B46-9112-E3D92296BAE6}"/>
              </a:ext>
            </a:extLst>
          </p:cNvPr>
          <p:cNvSpPr txBox="1"/>
          <p:nvPr/>
        </p:nvSpPr>
        <p:spPr>
          <a:xfrm>
            <a:off x="5197475" y="6301978"/>
            <a:ext cx="145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PI3K Inhibitor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AFF4FA-A781-B449-90A2-CF4EE3F6D67D}"/>
              </a:ext>
            </a:extLst>
          </p:cNvPr>
          <p:cNvCxnSpPr/>
          <p:nvPr/>
        </p:nvCxnSpPr>
        <p:spPr>
          <a:xfrm flipV="1">
            <a:off x="5349875" y="5278755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01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E710E-6CAE-464D-A0B6-BFBF77D5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Drugs to Reduce Glucose Levels Might Help?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6BCFE9-F52E-D04E-9C84-988C07127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6640" y="1825625"/>
            <a:ext cx="5217160" cy="4351338"/>
          </a:xfrm>
        </p:spPr>
        <p:txBody>
          <a:bodyPr/>
          <a:lstStyle/>
          <a:p>
            <a:r>
              <a:rPr lang="en-US" dirty="0"/>
              <a:t>Some benefit</a:t>
            </a:r>
          </a:p>
          <a:p>
            <a:pPr lvl="1"/>
            <a:r>
              <a:rPr lang="en-US" dirty="0"/>
              <a:t>SGLT2 inhibitor</a:t>
            </a:r>
          </a:p>
          <a:p>
            <a:pPr lvl="1"/>
            <a:r>
              <a:rPr lang="en-US" dirty="0"/>
              <a:t>3d of ketogenic diet</a:t>
            </a:r>
          </a:p>
          <a:p>
            <a:endParaRPr lang="en-US" dirty="0"/>
          </a:p>
          <a:p>
            <a:r>
              <a:rPr lang="en-US" dirty="0"/>
              <a:t>No benefit of metformin on glucose levels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7B514-64DB-3A46-B0AE-1CF518118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70660"/>
            <a:ext cx="4724400" cy="312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752AA-E73E-1644-AF80-34EA5C45F7F9}"/>
              </a:ext>
            </a:extLst>
          </p:cNvPr>
          <p:cNvSpPr txBox="1"/>
          <p:nvPr/>
        </p:nvSpPr>
        <p:spPr>
          <a:xfrm>
            <a:off x="1168400" y="5280263"/>
            <a:ext cx="145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PI3K Inhibitor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25D914-C244-3C46-9632-FC9CF056B0AC}"/>
              </a:ext>
            </a:extLst>
          </p:cNvPr>
          <p:cNvCxnSpPr/>
          <p:nvPr/>
        </p:nvCxnSpPr>
        <p:spPr>
          <a:xfrm flipV="1">
            <a:off x="1320800" y="425704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235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8BD08-08ED-B340-91CD-2BC35DDE4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on Survival, Post Implantation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5941C-6142-314A-89B2-2F4ABB3E6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1873250"/>
            <a:ext cx="7975600" cy="3111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4DBCBE-7A69-6149-8EEB-B6FD4957D183}"/>
              </a:ext>
            </a:extLst>
          </p:cNvPr>
          <p:cNvCxnSpPr/>
          <p:nvPr/>
        </p:nvCxnSpPr>
        <p:spPr>
          <a:xfrm flipV="1">
            <a:off x="3728720" y="4582160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20515F-F03E-E043-B861-FBBC14AE5C08}"/>
              </a:ext>
            </a:extLst>
          </p:cNvPr>
          <p:cNvCxnSpPr/>
          <p:nvPr/>
        </p:nvCxnSpPr>
        <p:spPr>
          <a:xfrm flipV="1">
            <a:off x="4135120" y="4602480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DFDD40-67EF-8441-9324-C5E08B0D1572}"/>
              </a:ext>
            </a:extLst>
          </p:cNvPr>
          <p:cNvCxnSpPr/>
          <p:nvPr/>
        </p:nvCxnSpPr>
        <p:spPr>
          <a:xfrm flipV="1">
            <a:off x="5567680" y="4602480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0A08878-D71A-BE40-8BC5-3B0D633C2453}"/>
              </a:ext>
            </a:extLst>
          </p:cNvPr>
          <p:cNvSpPr txBox="1"/>
          <p:nvPr/>
        </p:nvSpPr>
        <p:spPr>
          <a:xfrm>
            <a:off x="4586288" y="5657850"/>
            <a:ext cx="658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﻿K8484 KPC Allographs, very invasive pancreatic ductal cancer line</a:t>
            </a:r>
          </a:p>
        </p:txBody>
      </p:sp>
    </p:spTree>
    <p:extLst>
      <p:ext uri="{BB962C8B-B14F-4D97-AF65-F5344CB8AC3E}">
        <p14:creationId xmlns:p14="http://schemas.microsoft.com/office/powerpoint/2010/main" val="360305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42E7-A20A-CC44-9F2A-FCDC3318D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ectopic tumor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EB474-3519-1742-ADD4-5A490041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44" y="1344324"/>
            <a:ext cx="5561446" cy="2630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1C3F6A-8306-5E46-8669-5D230AA72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4324"/>
            <a:ext cx="6048552" cy="2763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4AC47A-0904-6440-8289-089EB0E6E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58" y="4294909"/>
            <a:ext cx="4849355" cy="2346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6F9B33-4AFC-954F-85FA-DDAF4EDDE471}"/>
              </a:ext>
            </a:extLst>
          </p:cNvPr>
          <p:cNvSpPr txBox="1"/>
          <p:nvPr/>
        </p:nvSpPr>
        <p:spPr>
          <a:xfrm>
            <a:off x="1330036" y="1496291"/>
            <a:ext cx="136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K-Ras Driven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C024F-1F98-DA4F-9C66-C78F5DE94E48}"/>
              </a:ext>
            </a:extLst>
          </p:cNvPr>
          <p:cNvSpPr txBox="1"/>
          <p:nvPr/>
        </p:nvSpPr>
        <p:spPr>
          <a:xfrm>
            <a:off x="1375080" y="429490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9B176D-679F-C241-9F39-BCB1E2E03B74}"/>
              </a:ext>
            </a:extLst>
          </p:cNvPr>
          <p:cNvSpPr txBox="1"/>
          <p:nvPr/>
        </p:nvSpPr>
        <p:spPr>
          <a:xfrm>
            <a:off x="6891482" y="1358179"/>
            <a:ext cx="284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Pi3kca</a:t>
            </a:r>
            <a:r>
              <a:rPr lang="en-US" dirty="0"/>
              <a:t> Mutant Breast Model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2607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3AFC-D1A0-D640-A049-85A42159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7DA36-E7EF-9545-B288-712ADE307EE2}"/>
              </a:ext>
            </a:extLst>
          </p:cNvPr>
          <p:cNvSpPr txBox="1"/>
          <p:nvPr/>
        </p:nvSpPr>
        <p:spPr>
          <a:xfrm>
            <a:off x="3739268" y="84324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FE5C9-9C2B-FB43-AF56-18986E021517}"/>
              </a:ext>
            </a:extLst>
          </p:cNvPr>
          <p:cNvSpPr txBox="1"/>
          <p:nvPr/>
        </p:nvSpPr>
        <p:spPr>
          <a:xfrm>
            <a:off x="3427806" y="2136588"/>
            <a:ext cx="145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PI3K Inhibitor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E1978-33B7-AC4F-B743-EC3502B9146E}"/>
              </a:ext>
            </a:extLst>
          </p:cNvPr>
          <p:cNvSpPr txBox="1"/>
          <p:nvPr/>
        </p:nvSpPr>
        <p:spPr>
          <a:xfrm>
            <a:off x="3235028" y="3359727"/>
            <a:ext cx="184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Insulin Resistance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AECEB-1ACF-BD43-98EE-5DAA558DCED8}"/>
              </a:ext>
            </a:extLst>
          </p:cNvPr>
          <p:cNvSpPr txBox="1"/>
          <p:nvPr/>
        </p:nvSpPr>
        <p:spPr>
          <a:xfrm>
            <a:off x="3370415" y="4694539"/>
            <a:ext cx="157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Hyperglycemia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F966B-5926-B849-8DBF-3F867E74FF96}"/>
              </a:ext>
            </a:extLst>
          </p:cNvPr>
          <p:cNvSpPr txBox="1"/>
          <p:nvPr/>
        </p:nvSpPr>
        <p:spPr>
          <a:xfrm>
            <a:off x="3329698" y="6029351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Hyperinsulinemia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4649D0-B0C9-2248-85E9-48BC27E64001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56210" y="1212572"/>
            <a:ext cx="1" cy="92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9B7455-0DB0-1545-A97D-A9E3DFC44BCE}"/>
              </a:ext>
            </a:extLst>
          </p:cNvPr>
          <p:cNvCxnSpPr/>
          <p:nvPr/>
        </p:nvCxnSpPr>
        <p:spPr>
          <a:xfrm>
            <a:off x="4156208" y="2470816"/>
            <a:ext cx="1" cy="92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ADB16B-EFB2-6846-AC6C-0EFDF37DD898}"/>
              </a:ext>
            </a:extLst>
          </p:cNvPr>
          <p:cNvCxnSpPr/>
          <p:nvPr/>
        </p:nvCxnSpPr>
        <p:spPr>
          <a:xfrm>
            <a:off x="4156207" y="3739206"/>
            <a:ext cx="1" cy="92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6D54D0-0A2A-4547-8460-ED81C2B6390D}"/>
              </a:ext>
            </a:extLst>
          </p:cNvPr>
          <p:cNvCxnSpPr/>
          <p:nvPr/>
        </p:nvCxnSpPr>
        <p:spPr>
          <a:xfrm>
            <a:off x="4156207" y="5063871"/>
            <a:ext cx="1" cy="92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08F02B-3236-9645-BB31-606DF8C9B797}"/>
              </a:ext>
            </a:extLst>
          </p:cNvPr>
          <p:cNvCxnSpPr>
            <a:stCxn id="7" idx="3"/>
          </p:cNvCxnSpPr>
          <p:nvPr/>
        </p:nvCxnSpPr>
        <p:spPr>
          <a:xfrm flipV="1">
            <a:off x="4941999" y="3359727"/>
            <a:ext cx="1154001" cy="1519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C6110B-7F05-684A-B82F-50D280700691}"/>
              </a:ext>
            </a:extLst>
          </p:cNvPr>
          <p:cNvCxnSpPr/>
          <p:nvPr/>
        </p:nvCxnSpPr>
        <p:spPr>
          <a:xfrm flipH="1" flipV="1">
            <a:off x="4573151" y="1212572"/>
            <a:ext cx="1522849" cy="2147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6BDC3C-E497-004E-989B-4C5D6C350CA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157442" y="3075475"/>
            <a:ext cx="1340340" cy="313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1B8E18-357C-C14D-A5D9-EDD0912C4A9B}"/>
              </a:ext>
            </a:extLst>
          </p:cNvPr>
          <p:cNvCxnSpPr>
            <a:cxnSpLocks/>
          </p:cNvCxnSpPr>
          <p:nvPr/>
        </p:nvCxnSpPr>
        <p:spPr>
          <a:xfrm flipH="1" flipV="1">
            <a:off x="4573149" y="1212572"/>
            <a:ext cx="1924633" cy="1821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26EE303-2D57-1B45-98C8-6483CEC9C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782" y="1486477"/>
            <a:ext cx="5829300" cy="3746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DE5A1F-7E7D-6840-83B6-F1E876BB5A47}"/>
              </a:ext>
            </a:extLst>
          </p:cNvPr>
          <p:cNvSpPr txBox="1"/>
          <p:nvPr/>
        </p:nvSpPr>
        <p:spPr>
          <a:xfrm>
            <a:off x="7756634" y="1027906"/>
            <a:ext cx="4082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Tumors stained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for pS6 </a:t>
            </a:r>
            <a:r>
              <a:rPr lang="en-US" dirty="0"/>
              <a:t>(mTORC1 Activity)</a:t>
            </a:r>
          </a:p>
        </p:txBody>
      </p:sp>
    </p:spTree>
    <p:extLst>
      <p:ext uri="{BB962C8B-B14F-4D97-AF65-F5344CB8AC3E}">
        <p14:creationId xmlns:p14="http://schemas.microsoft.com/office/powerpoint/2010/main" val="237882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2CDE9-FB42-5748-9004-31E5DD6B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Insulin Reverses Benefits of Carb Restriction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49BCE-07D3-ED4B-91AE-51549A7AC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09" y="1690688"/>
            <a:ext cx="9700491" cy="510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27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2E76B0-857B-6A42-A32F-274EEC67A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17" y="325821"/>
            <a:ext cx="8535461" cy="606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63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79642-1BCB-3F4C-842C-EC45407D7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Obesity and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39487-5404-E749-8D15-1A5130EDE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People with obesity are already insulin resistant, this may be driving tumor growth, could explain worse prognosis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Therapies to control hyperinsulinemia and/or blood glucose may be useful adjuncts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Benefits may extend beyond PI3K-dependent tumors</a:t>
            </a:r>
          </a:p>
        </p:txBody>
      </p:sp>
    </p:spTree>
    <p:extLst>
      <p:ext uri="{BB962C8B-B14F-4D97-AF65-F5344CB8AC3E}">
        <p14:creationId xmlns:p14="http://schemas.microsoft.com/office/powerpoint/2010/main" val="23766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8F130-57CB-DD48-9302-18ECC56E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3DED1-F07F-274B-B8AE-5FB5A316A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giphy.mp4">
            <a:extLst>
              <a:ext uri="{FF2B5EF4-FFF2-40B4-BE49-F238E27FC236}">
                <a16:creationId xmlns:a16="http://schemas.microsoft.com/office/drawing/2014/main" id="{F1D0D8F1-4520-404F-B534-204E2DF81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6313" y="0"/>
            <a:ext cx="5159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5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2999-62D9-9F47-95F2-B8C67F6E6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Insulin Responsiveness is Maintained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250AE-FF15-2F40-922A-C1308824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03" y="1497067"/>
            <a:ext cx="2467058" cy="509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8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6896-0C2A-2E42-BC8F-1E9BAC12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have to do with obesity?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AE206-0948-4542-8E17-A340EDAFCB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 get there</a:t>
            </a:r>
          </a:p>
        </p:txBody>
      </p:sp>
    </p:spTree>
    <p:extLst>
      <p:ext uri="{BB962C8B-B14F-4D97-AF65-F5344CB8AC3E}">
        <p14:creationId xmlns:p14="http://schemas.microsoft.com/office/powerpoint/2010/main" val="155587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Regulation of Blood Glucose Levels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1" y="1600201"/>
            <a:ext cx="3847799" cy="4525963"/>
          </a:xfrm>
        </p:spPr>
        <p:txBody>
          <a:bodyPr/>
          <a:lstStyle/>
          <a:p>
            <a:r>
              <a:rPr lang="en-US" dirty="0"/>
              <a:t>Gluconeogenesis</a:t>
            </a:r>
          </a:p>
          <a:p>
            <a:r>
              <a:rPr lang="en-US" dirty="0"/>
              <a:t>Disposal</a:t>
            </a:r>
          </a:p>
          <a:p>
            <a:pPr lvl="1"/>
            <a:r>
              <a:rPr lang="en-US" dirty="0"/>
              <a:t>Glucose Uptake</a:t>
            </a:r>
          </a:p>
          <a:p>
            <a:pPr lvl="1"/>
            <a:r>
              <a:rPr lang="en-US" dirty="0"/>
              <a:t>Glucose Storage</a:t>
            </a:r>
          </a:p>
          <a:p>
            <a:pPr lvl="1"/>
            <a:r>
              <a:rPr lang="en-US" dirty="0"/>
              <a:t>Glucose Utilization</a:t>
            </a:r>
          </a:p>
        </p:txBody>
      </p:sp>
      <p:pic>
        <p:nvPicPr>
          <p:cNvPr id="13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044" y="376402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50" y="5454076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690" y="556895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181" y="5492554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031" y="2461532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868990" y="213726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Production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90382" y="3426160"/>
            <a:ext cx="165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Uptake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28009" y="4922628"/>
            <a:ext cx="174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Storage </a:t>
            </a:r>
          </a:p>
          <a:p>
            <a:r>
              <a:rPr lang="en-US" dirty="0"/>
              <a:t>and Utilization</a:t>
            </a:r>
          </a:p>
        </p:txBody>
      </p:sp>
      <p:pic>
        <p:nvPicPr>
          <p:cNvPr id="23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470" y="3886663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89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of Insulin</a:t>
            </a:r>
          </a:p>
        </p:txBody>
      </p:sp>
      <p:pic>
        <p:nvPicPr>
          <p:cNvPr id="4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063" y="3930921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24" y="4945886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924" y="506076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379" y="4918384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467" y="3307259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1.google.com/images?q=tbn:ANd9GcT6-JLLsMTfFWMFfvhccqHUceYcTlNn3qJRFmIYokosljurq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914" y="353099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547073" y="1463656"/>
            <a:ext cx="65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Food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 flipH="1">
            <a:off x="6873476" y="1832989"/>
            <a:ext cx="1" cy="775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83764" y="2558083"/>
            <a:ext cx="1179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Circulating</a:t>
            </a:r>
          </a:p>
          <a:p>
            <a:r>
              <a:rPr lang="en-US" dirty="0"/>
              <a:t>Nutrients</a:t>
            </a:r>
          </a:p>
          <a:p>
            <a:r>
              <a:rPr lang="en-US" dirty="0"/>
              <a:t> (Glucose)</a:t>
            </a:r>
          </a:p>
        </p:txBody>
      </p:sp>
      <p:cxnSp>
        <p:nvCxnSpPr>
          <p:cNvPr id="13" name="Straight Arrow Connector 12"/>
          <p:cNvCxnSpPr>
            <a:stCxn id="9" idx="0"/>
          </p:cNvCxnSpPr>
          <p:nvPr/>
        </p:nvCxnSpPr>
        <p:spPr>
          <a:xfrm>
            <a:off x="6873476" y="3530997"/>
            <a:ext cx="0" cy="562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39226" y="4182290"/>
            <a:ext cx="1068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Insulin</a:t>
            </a:r>
          </a:p>
          <a:p>
            <a:pPr algn="ctr"/>
            <a:r>
              <a:rPr lang="en-US" dirty="0"/>
              <a:t>Secretion</a:t>
            </a:r>
          </a:p>
        </p:txBody>
      </p:sp>
      <p:cxnSp>
        <p:nvCxnSpPr>
          <p:cNvPr id="15" name="Straight Connector 14"/>
          <p:cNvCxnSpPr>
            <a:stCxn id="14" idx="3"/>
          </p:cNvCxnSpPr>
          <p:nvPr/>
        </p:nvCxnSpPr>
        <p:spPr>
          <a:xfrm flipV="1">
            <a:off x="7407725" y="4505455"/>
            <a:ext cx="695961" cy="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099247" y="3279426"/>
            <a:ext cx="4437" cy="7696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094807" y="3279426"/>
            <a:ext cx="38173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476545" y="3116948"/>
            <a:ext cx="0" cy="32495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485426" y="3065465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Production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85425" y="3840481"/>
            <a:ext cx="17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Disposal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103687" y="4049114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570672" y="4691436"/>
            <a:ext cx="174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Storage</a:t>
            </a:r>
          </a:p>
        </p:txBody>
      </p:sp>
      <p:cxnSp>
        <p:nvCxnSpPr>
          <p:cNvPr id="24" name="Straight Arrow Connector 23"/>
          <p:cNvCxnSpPr>
            <a:stCxn id="21" idx="2"/>
          </p:cNvCxnSpPr>
          <p:nvPr/>
        </p:nvCxnSpPr>
        <p:spPr>
          <a:xfrm flipH="1">
            <a:off x="9367076" y="4209813"/>
            <a:ext cx="1" cy="457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103686" y="4053559"/>
            <a:ext cx="1" cy="82831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103686" y="4881875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2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393" y="4053559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2FC78436-D89F-2347-B613-A7885DA09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3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248" y="4751192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09" y="5766157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109" y="5881039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564" y="5738655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652" y="4127530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encrypted-tbn1.google.com/images?q=tbn:ANd9GcT6-JLLsMTfFWMFfvhccqHUceYcTlNn3qJRFmIYokosljurq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099" y="435126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Physiological Responses to Nutrients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74258" y="2283927"/>
            <a:ext cx="65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Food</a:t>
            </a: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3200661" y="2653260"/>
            <a:ext cx="1" cy="775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10949" y="3378354"/>
            <a:ext cx="1179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Circulating</a:t>
            </a:r>
          </a:p>
          <a:p>
            <a:r>
              <a:rPr lang="en-US" dirty="0"/>
              <a:t>Nutrients</a:t>
            </a:r>
          </a:p>
          <a:p>
            <a:r>
              <a:rPr lang="en-US" dirty="0"/>
              <a:t> (Glucose)</a:t>
            </a:r>
          </a:p>
        </p:txBody>
      </p:sp>
      <p:cxnSp>
        <p:nvCxnSpPr>
          <p:cNvPr id="9" name="Straight Arrow Connector 8"/>
          <p:cNvCxnSpPr>
            <a:stCxn id="5122" idx="0"/>
          </p:cNvCxnSpPr>
          <p:nvPr/>
        </p:nvCxnSpPr>
        <p:spPr>
          <a:xfrm>
            <a:off x="3200661" y="4351268"/>
            <a:ext cx="0" cy="562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66411" y="5002561"/>
            <a:ext cx="1068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Insulin</a:t>
            </a:r>
          </a:p>
          <a:p>
            <a:pPr algn="ctr"/>
            <a:r>
              <a:rPr lang="en-US" dirty="0"/>
              <a:t>Secretion</a:t>
            </a:r>
          </a:p>
        </p:txBody>
      </p:sp>
      <p:cxnSp>
        <p:nvCxnSpPr>
          <p:cNvPr id="12" name="Straight Connector 11"/>
          <p:cNvCxnSpPr>
            <a:stCxn id="10" idx="3"/>
          </p:cNvCxnSpPr>
          <p:nvPr/>
        </p:nvCxnSpPr>
        <p:spPr>
          <a:xfrm flipV="1">
            <a:off x="3734910" y="5325726"/>
            <a:ext cx="695961" cy="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426432" y="4099697"/>
            <a:ext cx="4437" cy="7696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421992" y="4099697"/>
            <a:ext cx="38173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803730" y="3937219"/>
            <a:ext cx="0" cy="32495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12611" y="3885736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Production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430868" y="3113384"/>
            <a:ext cx="3817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812610" y="4660752"/>
            <a:ext cx="17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Glucose Disposal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430872" y="4869385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97857" y="5511707"/>
            <a:ext cx="174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Storage</a:t>
            </a:r>
          </a:p>
        </p:txBody>
      </p:sp>
      <p:cxnSp>
        <p:nvCxnSpPr>
          <p:cNvPr id="29" name="Straight Arrow Connector 28"/>
          <p:cNvCxnSpPr>
            <a:stCxn id="23" idx="2"/>
          </p:cNvCxnSpPr>
          <p:nvPr/>
        </p:nvCxnSpPr>
        <p:spPr>
          <a:xfrm flipH="1">
            <a:off x="5694261" y="5030084"/>
            <a:ext cx="1" cy="457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430871" y="4873830"/>
            <a:ext cx="1" cy="82831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430871" y="5702146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97857" y="2891455"/>
            <a:ext cx="184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Insulin Resistance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6812720" y="5293325"/>
            <a:ext cx="49804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809214" y="4751191"/>
            <a:ext cx="0" cy="111073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7310764" y="3093851"/>
            <a:ext cx="12750" cy="219947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6740222" y="3106284"/>
            <a:ext cx="57054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297010" y="1417639"/>
            <a:ext cx="4914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If there were no insulin resistance?</a:t>
            </a:r>
          </a:p>
          <a:p>
            <a:pPr marL="342900" indent="-342900">
              <a:buAutoNum type="arabicPeriod"/>
            </a:pPr>
            <a:r>
              <a:rPr lang="en-US" dirty="0"/>
              <a:t>What if there was too much insulin resistance?</a:t>
            </a:r>
          </a:p>
        </p:txBody>
      </p:sp>
      <p:pic>
        <p:nvPicPr>
          <p:cNvPr id="5124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578" y="4873830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539" y="3135249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039" y="3250131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6" y="3134381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Connector 50"/>
          <p:cNvCxnSpPr/>
          <p:nvPr/>
        </p:nvCxnSpPr>
        <p:spPr>
          <a:xfrm flipV="1">
            <a:off x="5081452" y="4460284"/>
            <a:ext cx="0" cy="21822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297010" y="4262176"/>
            <a:ext cx="0" cy="2707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3790373" y="4070402"/>
            <a:ext cx="1506638" cy="4625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21" name="Straight Connector 5120"/>
          <p:cNvCxnSpPr/>
          <p:nvPr/>
        </p:nvCxnSpPr>
        <p:spPr>
          <a:xfrm>
            <a:off x="3790373" y="3937219"/>
            <a:ext cx="0" cy="32495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29" name="Straight Connector 5128"/>
          <p:cNvCxnSpPr/>
          <p:nvPr/>
        </p:nvCxnSpPr>
        <p:spPr>
          <a:xfrm flipH="1" flipV="1">
            <a:off x="4421991" y="3106284"/>
            <a:ext cx="8880" cy="96411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20" idx="3"/>
          </p:cNvCxnSpPr>
          <p:nvPr/>
        </p:nvCxnSpPr>
        <p:spPr>
          <a:xfrm flipH="1">
            <a:off x="6825469" y="4070402"/>
            <a:ext cx="4916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7415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2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6" dur="2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8" dur="2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 build="allAtOnce"/>
      <p:bldP spid="10" grpId="0"/>
      <p:bldP spid="20" grpId="0"/>
      <p:bldP spid="23" grpId="0"/>
      <p:bldP spid="27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Obesity is associated with insulin resistance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90" y="1308894"/>
            <a:ext cx="5147310" cy="4490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4520" y="1854359"/>
            <a:ext cx="1790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Insulin-Stimulated glucose uptake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4520" y="5799551"/>
            <a:ext cx="6191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effectLst/>
              </a:rPr>
              <a:t>DeFronzo</a:t>
            </a:r>
            <a:r>
              <a:rPr lang="en-US" dirty="0">
                <a:effectLst/>
              </a:rPr>
              <a:t> RA. Lilly lecture 1987. The triumvirate: beta-cell, muscle, liver. A collusion responsible for NIDDM. Diabetes. 1988; 37: 667–87.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10.2337/diab.37.6.667.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CD1BD3-AF4A-FC49-A0FF-11C61EE67BEF}"/>
              </a:ext>
            </a:extLst>
          </p:cNvPr>
          <p:cNvSpPr txBox="1">
            <a:spLocks/>
          </p:cNvSpPr>
          <p:nvPr/>
        </p:nvSpPr>
        <p:spPr>
          <a:xfrm>
            <a:off x="450216" y="1690688"/>
            <a:ext cx="497331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All known functions of insulin are dependent on PI3K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Inhibition of PI3K should be similar to insulin resistance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19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Obesity-Associated Cancer Incidence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437215"/>
            <a:ext cx="8846820" cy="52239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61946" y="2538843"/>
            <a:ext cx="2031325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u="sng" dirty="0"/>
              <a:t>Incidence/100,000</a:t>
            </a:r>
          </a:p>
          <a:p>
            <a:r>
              <a:rPr lang="en-US" sz="1900" dirty="0"/>
              <a:t>4.2</a:t>
            </a:r>
          </a:p>
          <a:p>
            <a:r>
              <a:rPr lang="en-US" sz="1900" dirty="0"/>
              <a:t>3.2</a:t>
            </a:r>
          </a:p>
          <a:p>
            <a:r>
              <a:rPr lang="en-US" sz="1900" dirty="0"/>
              <a:t>14.8</a:t>
            </a:r>
          </a:p>
          <a:p>
            <a:r>
              <a:rPr lang="en-US" sz="1900" dirty="0"/>
              <a:t>8.6</a:t>
            </a:r>
          </a:p>
          <a:p>
            <a:r>
              <a:rPr lang="en-US" sz="1900" dirty="0"/>
              <a:t>1.4</a:t>
            </a:r>
          </a:p>
          <a:p>
            <a:r>
              <a:rPr lang="en-US" sz="1900" dirty="0"/>
              <a:t>10.9</a:t>
            </a:r>
          </a:p>
          <a:p>
            <a:r>
              <a:rPr lang="en-US" sz="1900" b="1" dirty="0">
                <a:solidFill>
                  <a:schemeClr val="accent2">
                    <a:lumMod val="50000"/>
                  </a:schemeClr>
                </a:solidFill>
              </a:rPr>
              <a:t>167</a:t>
            </a:r>
            <a:r>
              <a:rPr lang="en-US" sz="1900" dirty="0">
                <a:solidFill>
                  <a:schemeClr val="accent2">
                    <a:lumMod val="50000"/>
                  </a:schemeClr>
                </a:solidFill>
              </a:rPr>
              <a:t> (F)/</a:t>
            </a:r>
            <a:r>
              <a:rPr lang="en-US" sz="1900" dirty="0">
                <a:solidFill>
                  <a:schemeClr val="accent1"/>
                </a:solidFill>
              </a:rPr>
              <a:t>1 (M)</a:t>
            </a:r>
          </a:p>
          <a:p>
            <a:r>
              <a:rPr lang="en-US" sz="1900" dirty="0"/>
              <a:t>8.1</a:t>
            </a:r>
          </a:p>
          <a:p>
            <a:r>
              <a:rPr lang="en-US" sz="1900" dirty="0"/>
              <a:t>11.7</a:t>
            </a:r>
          </a:p>
          <a:p>
            <a:r>
              <a:rPr lang="en-US" sz="1900" dirty="0"/>
              <a:t>15.6</a:t>
            </a:r>
          </a:p>
          <a:p>
            <a:r>
              <a:rPr lang="en-US" sz="1900" b="1" dirty="0"/>
              <a:t>209</a:t>
            </a:r>
          </a:p>
          <a:p>
            <a:r>
              <a:rPr lang="en-US" sz="1900" dirty="0"/>
              <a:t>0.5</a:t>
            </a:r>
          </a:p>
          <a:p>
            <a:r>
              <a:rPr lang="en-US" sz="1900" dirty="0"/>
              <a:t>0.4</a:t>
            </a:r>
          </a:p>
        </p:txBody>
      </p:sp>
    </p:spTree>
    <p:extLst>
      <p:ext uri="{BB962C8B-B14F-4D97-AF65-F5344CB8AC3E}">
        <p14:creationId xmlns:p14="http://schemas.microsoft.com/office/powerpoint/2010/main" val="3014803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7C234-628B-874C-BB0D-487159C55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" y="365125"/>
            <a:ext cx="11282680" cy="1325563"/>
          </a:xfrm>
        </p:spPr>
        <p:txBody>
          <a:bodyPr/>
          <a:lstStyle/>
          <a:p>
            <a:r>
              <a:rPr lang="en-US" dirty="0"/>
              <a:t>The PI3K pathway is a target for anti-cancer drugs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75EC3-0279-5449-99B5-09DFF2E7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341" y="2019069"/>
            <a:ext cx="4785672" cy="4135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C3FC78-C93A-5048-9C33-98C74F675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34" y="1592349"/>
            <a:ext cx="4078697" cy="498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0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3D4162-5DB9-9D4D-B898-AD24B9DF6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this has not worked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01AB57-2CCB-F743-A185-32FCA004B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great in cancer cell lines but not so great in mice, or patients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Tumors develop resistance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Alternate growth pathways activated</a:t>
            </a:r>
          </a:p>
        </p:txBody>
      </p:sp>
    </p:spTree>
    <p:extLst>
      <p:ext uri="{BB962C8B-B14F-4D97-AF65-F5344CB8AC3E}">
        <p14:creationId xmlns:p14="http://schemas.microsoft.com/office/powerpoint/2010/main" val="1686164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390</Words>
  <Application>Microsoft Macintosh PowerPoint</Application>
  <PresentationFormat>Widescreen</PresentationFormat>
  <Paragraphs>98</Paragraphs>
  <Slides>19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Suppression of insulin feedback enhances the efficacy of PI3K inhibitors. </vt:lpstr>
      <vt:lpstr>What does this have to do with obesity?</vt:lpstr>
      <vt:lpstr>Regulation of Blood Glucose Levels</vt:lpstr>
      <vt:lpstr>Functions of Insulin</vt:lpstr>
      <vt:lpstr>Physiological Responses to Nutrients </vt:lpstr>
      <vt:lpstr>Obesity is associated with insulin resistance</vt:lpstr>
      <vt:lpstr>Obesity-Associated Cancer Incidence</vt:lpstr>
      <vt:lpstr>The PI3K pathway is a target for anti-cancer drugs</vt:lpstr>
      <vt:lpstr>But this has not worked</vt:lpstr>
      <vt:lpstr>Transient Hyperglycemia and Hyperinsulinemia in Response to PI3K Inhibitors</vt:lpstr>
      <vt:lpstr>Drugs to Reduce Glucose Levels Might Help?</vt:lpstr>
      <vt:lpstr>Effects on Survival, Post Implantation</vt:lpstr>
      <vt:lpstr>Other ectopic tumor models</vt:lpstr>
      <vt:lpstr>Mechanism?</vt:lpstr>
      <vt:lpstr>Insulin Reverses Benefits of Carb Restriction</vt:lpstr>
      <vt:lpstr>PowerPoint Presentation</vt:lpstr>
      <vt:lpstr>Implications for Obesity and Cancer</vt:lpstr>
      <vt:lpstr>Thanks!</vt:lpstr>
      <vt:lpstr>Partial Insulin Responsiveness is Maintained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Suppression of insulin feedback enhances the efficacy of PI3K inhibitors. </dc:title>
  <dc:creator>Dave Bridges</dc:creator>
  <cp:lastModifiedBy>Dave Bridges</cp:lastModifiedBy>
  <cp:revision>17</cp:revision>
  <dcterms:created xsi:type="dcterms:W3CDTF">2018-07-25T18:32:21Z</dcterms:created>
  <dcterms:modified xsi:type="dcterms:W3CDTF">2018-07-26T14:36:16Z</dcterms:modified>
</cp:coreProperties>
</file>